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1" r:id="rId2"/>
    <p:sldId id="271" r:id="rId3"/>
    <p:sldId id="316" r:id="rId4"/>
    <p:sldId id="318" r:id="rId5"/>
    <p:sldId id="309" r:id="rId6"/>
    <p:sldId id="311" r:id="rId7"/>
    <p:sldId id="312" r:id="rId8"/>
    <p:sldId id="313" r:id="rId9"/>
    <p:sldId id="314" r:id="rId10"/>
    <p:sldId id="315" r:id="rId11"/>
    <p:sldId id="317" r:id="rId12"/>
    <p:sldId id="319" r:id="rId1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62B3"/>
    <a:srgbClr val="404040"/>
    <a:srgbClr val="2D8978"/>
    <a:srgbClr val="3E4E5C"/>
    <a:srgbClr val="546A7E"/>
    <a:srgbClr val="445670"/>
    <a:srgbClr val="3EABDB"/>
    <a:srgbClr val="2A63B4"/>
    <a:srgbClr val="48464C"/>
    <a:srgbClr val="858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8" autoAdjust="0"/>
    <p:restoredTop sz="94660" autoAdjust="0"/>
  </p:normalViewPr>
  <p:slideViewPr>
    <p:cSldViewPr>
      <p:cViewPr varScale="1">
        <p:scale>
          <a:sx n="87" d="100"/>
          <a:sy n="87" d="100"/>
        </p:scale>
        <p:origin x="122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71284B-E01E-43F4-96B3-ACD476F444E6}" type="doc">
      <dgm:prSet loTypeId="urn:microsoft.com/office/officeart/2005/8/layout/cycle5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9F1459EC-0D01-4F2C-99CA-50913C99E477}">
      <dgm:prSet phldrT="[Tekst]" custT="1"/>
      <dgm:spPr/>
      <dgm:t>
        <a:bodyPr/>
        <a:lstStyle/>
        <a:p>
          <a:r>
            <a:rPr lang="pl-PL" sz="1600" dirty="0"/>
            <a:t>Fakty </a:t>
          </a:r>
        </a:p>
        <a:p>
          <a:r>
            <a:rPr lang="pl-PL" sz="1200" dirty="0"/>
            <a:t>(zadanie wdrożeniowe)</a:t>
          </a:r>
        </a:p>
      </dgm:t>
    </dgm:pt>
    <dgm:pt modelId="{5F4F9089-14C9-4C84-887E-F80B273C3B9A}" type="parTrans" cxnId="{CB7B6928-88C5-4C66-AD70-96F26C49AEC5}">
      <dgm:prSet/>
      <dgm:spPr/>
      <dgm:t>
        <a:bodyPr/>
        <a:lstStyle/>
        <a:p>
          <a:endParaRPr lang="pl-PL"/>
        </a:p>
      </dgm:t>
    </dgm:pt>
    <dgm:pt modelId="{BBDDAC9D-46C2-4D3F-83B6-163EB8D7FCE4}" type="sibTrans" cxnId="{CB7B6928-88C5-4C66-AD70-96F26C49AEC5}">
      <dgm:prSet/>
      <dgm:spPr/>
      <dgm:t>
        <a:bodyPr/>
        <a:lstStyle/>
        <a:p>
          <a:endParaRPr lang="pl-PL"/>
        </a:p>
      </dgm:t>
    </dgm:pt>
    <dgm:pt modelId="{6D3C4220-463E-422D-9728-530422C33D92}">
      <dgm:prSet phldrT="[Tekst]" custT="1"/>
      <dgm:spPr/>
      <dgm:t>
        <a:bodyPr/>
        <a:lstStyle/>
        <a:p>
          <a:r>
            <a:rPr lang="pl-PL" sz="1600" dirty="0"/>
            <a:t>Emocja </a:t>
          </a:r>
        </a:p>
        <a:p>
          <a:r>
            <a:rPr lang="pl-PL" sz="1200" dirty="0"/>
            <a:t>(wspólna refleksja w odniesieniu do doświadczenia)</a:t>
          </a:r>
        </a:p>
      </dgm:t>
    </dgm:pt>
    <dgm:pt modelId="{6BA3EF51-518D-4DB6-ACD1-3B162C0C5EF0}" type="parTrans" cxnId="{E8C3C1B6-1D52-45DA-950F-9831D1AE8DA3}">
      <dgm:prSet/>
      <dgm:spPr/>
      <dgm:t>
        <a:bodyPr/>
        <a:lstStyle/>
        <a:p>
          <a:endParaRPr lang="pl-PL"/>
        </a:p>
      </dgm:t>
    </dgm:pt>
    <dgm:pt modelId="{46E1C448-0391-4B7F-B8C5-0EE525F936D9}" type="sibTrans" cxnId="{E8C3C1B6-1D52-45DA-950F-9831D1AE8DA3}">
      <dgm:prSet/>
      <dgm:spPr/>
      <dgm:t>
        <a:bodyPr/>
        <a:lstStyle/>
        <a:p>
          <a:endParaRPr lang="pl-PL"/>
        </a:p>
      </dgm:t>
    </dgm:pt>
    <dgm:pt modelId="{942D1BBB-56FE-4EB5-9122-CEB0FE7D7215}">
      <dgm:prSet phldrT="[Tekst]" custT="1"/>
      <dgm:spPr/>
      <dgm:t>
        <a:bodyPr/>
        <a:lstStyle/>
        <a:p>
          <a:r>
            <a:rPr lang="pl-PL" sz="1600" dirty="0"/>
            <a:t>Rozwiązania</a:t>
          </a:r>
        </a:p>
        <a:p>
          <a:r>
            <a:rPr lang="pl-PL" sz="1700" dirty="0"/>
            <a:t> </a:t>
          </a:r>
          <a:r>
            <a:rPr lang="pl-PL" sz="1200" i="1" dirty="0"/>
            <a:t>Czego nauczyło nas to doświadczenie?</a:t>
          </a:r>
          <a:endParaRPr lang="pl-PL" sz="1200" dirty="0"/>
        </a:p>
      </dgm:t>
    </dgm:pt>
    <dgm:pt modelId="{62A7A1B1-403C-41F2-BB2F-DF6E7821D2EB}" type="parTrans" cxnId="{4E432EE5-EDB8-4A57-B59A-4C2B79A872A9}">
      <dgm:prSet/>
      <dgm:spPr/>
      <dgm:t>
        <a:bodyPr/>
        <a:lstStyle/>
        <a:p>
          <a:endParaRPr lang="pl-PL"/>
        </a:p>
      </dgm:t>
    </dgm:pt>
    <dgm:pt modelId="{2C32E5C2-A28B-4FD3-A786-4B3DC6A73C10}" type="sibTrans" cxnId="{4E432EE5-EDB8-4A57-B59A-4C2B79A872A9}">
      <dgm:prSet/>
      <dgm:spPr/>
      <dgm:t>
        <a:bodyPr/>
        <a:lstStyle/>
        <a:p>
          <a:endParaRPr lang="pl-PL"/>
        </a:p>
      </dgm:t>
    </dgm:pt>
    <dgm:pt modelId="{662DD97D-0970-451D-B07C-0D3E32941081}">
      <dgm:prSet phldrT="[Tekst]" custT="1"/>
      <dgm:spPr/>
      <dgm:t>
        <a:bodyPr/>
        <a:lstStyle/>
        <a:p>
          <a:r>
            <a:rPr lang="pl-PL" sz="1600" dirty="0"/>
            <a:t>Decyzje </a:t>
          </a:r>
        </a:p>
        <a:p>
          <a:r>
            <a:rPr lang="pl-PL" sz="1200" dirty="0"/>
            <a:t>(Jak to doświadczenie wykorzystać  w przyszłości?)</a:t>
          </a:r>
        </a:p>
      </dgm:t>
    </dgm:pt>
    <dgm:pt modelId="{2E2CF789-4AA5-4189-B76A-51F50BBF8ADF}" type="parTrans" cxnId="{33C12078-2AC1-43D7-BAF6-B3DD088ACE90}">
      <dgm:prSet/>
      <dgm:spPr/>
      <dgm:t>
        <a:bodyPr/>
        <a:lstStyle/>
        <a:p>
          <a:endParaRPr lang="pl-PL"/>
        </a:p>
      </dgm:t>
    </dgm:pt>
    <dgm:pt modelId="{A9383398-6038-481B-9327-30E1616CC2B4}" type="sibTrans" cxnId="{33C12078-2AC1-43D7-BAF6-B3DD088ACE90}">
      <dgm:prSet/>
      <dgm:spPr/>
      <dgm:t>
        <a:bodyPr/>
        <a:lstStyle/>
        <a:p>
          <a:endParaRPr lang="pl-PL"/>
        </a:p>
      </dgm:t>
    </dgm:pt>
    <dgm:pt modelId="{18154F00-27F4-40F8-848C-6BE974D95D9C}" type="pres">
      <dgm:prSet presAssocID="{F371284B-E01E-43F4-96B3-ACD476F444E6}" presName="cycle" presStyleCnt="0">
        <dgm:presLayoutVars>
          <dgm:dir/>
          <dgm:resizeHandles val="exact"/>
        </dgm:presLayoutVars>
      </dgm:prSet>
      <dgm:spPr/>
    </dgm:pt>
    <dgm:pt modelId="{C81E6042-EA79-46A0-B9FC-906FF9B30176}" type="pres">
      <dgm:prSet presAssocID="{9F1459EC-0D01-4F2C-99CA-50913C99E477}" presName="node" presStyleLbl="node1" presStyleIdx="0" presStyleCnt="4" custScaleX="133609">
        <dgm:presLayoutVars>
          <dgm:bulletEnabled val="1"/>
        </dgm:presLayoutVars>
      </dgm:prSet>
      <dgm:spPr/>
    </dgm:pt>
    <dgm:pt modelId="{3CADE650-2CB1-475B-A0AA-59D837FC99D6}" type="pres">
      <dgm:prSet presAssocID="{9F1459EC-0D01-4F2C-99CA-50913C99E477}" presName="spNode" presStyleCnt="0"/>
      <dgm:spPr/>
    </dgm:pt>
    <dgm:pt modelId="{5EB2F85E-73FE-4385-9F70-DCCA14E848DE}" type="pres">
      <dgm:prSet presAssocID="{BBDDAC9D-46C2-4D3F-83B6-163EB8D7FCE4}" presName="sibTrans" presStyleLbl="sibTrans1D1" presStyleIdx="0" presStyleCnt="4"/>
      <dgm:spPr/>
    </dgm:pt>
    <dgm:pt modelId="{904AE87B-88AD-4675-843A-699DE795D3AF}" type="pres">
      <dgm:prSet presAssocID="{6D3C4220-463E-422D-9728-530422C33D92}" presName="node" presStyleLbl="node1" presStyleIdx="1" presStyleCnt="4" custScaleX="180899">
        <dgm:presLayoutVars>
          <dgm:bulletEnabled val="1"/>
        </dgm:presLayoutVars>
      </dgm:prSet>
      <dgm:spPr/>
    </dgm:pt>
    <dgm:pt modelId="{BCE96337-40AE-42BE-A7E3-9ED9A30AED3A}" type="pres">
      <dgm:prSet presAssocID="{6D3C4220-463E-422D-9728-530422C33D92}" presName="spNode" presStyleCnt="0"/>
      <dgm:spPr/>
    </dgm:pt>
    <dgm:pt modelId="{34BA30BE-5ACE-4E29-B557-FA200DAC8CC4}" type="pres">
      <dgm:prSet presAssocID="{46E1C448-0391-4B7F-B8C5-0EE525F936D9}" presName="sibTrans" presStyleLbl="sibTrans1D1" presStyleIdx="1" presStyleCnt="4"/>
      <dgm:spPr/>
    </dgm:pt>
    <dgm:pt modelId="{087A3764-470B-412A-8B30-33A78F7DF7B2}" type="pres">
      <dgm:prSet presAssocID="{942D1BBB-56FE-4EB5-9122-CEB0FE7D7215}" presName="node" presStyleLbl="node1" presStyleIdx="2" presStyleCnt="4" custScaleX="160863">
        <dgm:presLayoutVars>
          <dgm:bulletEnabled val="1"/>
        </dgm:presLayoutVars>
      </dgm:prSet>
      <dgm:spPr/>
    </dgm:pt>
    <dgm:pt modelId="{D054979D-10D7-445F-82C8-AED09FB50E36}" type="pres">
      <dgm:prSet presAssocID="{942D1BBB-56FE-4EB5-9122-CEB0FE7D7215}" presName="spNode" presStyleCnt="0"/>
      <dgm:spPr/>
    </dgm:pt>
    <dgm:pt modelId="{288331E9-0258-4DB2-8661-A74C71EC3D65}" type="pres">
      <dgm:prSet presAssocID="{2C32E5C2-A28B-4FD3-A786-4B3DC6A73C10}" presName="sibTrans" presStyleLbl="sibTrans1D1" presStyleIdx="2" presStyleCnt="4"/>
      <dgm:spPr/>
    </dgm:pt>
    <dgm:pt modelId="{0506ECF4-E1A8-4CB7-A040-2C36509B32E4}" type="pres">
      <dgm:prSet presAssocID="{662DD97D-0970-451D-B07C-0D3E32941081}" presName="node" presStyleLbl="node1" presStyleIdx="3" presStyleCnt="4" custScaleX="183319">
        <dgm:presLayoutVars>
          <dgm:bulletEnabled val="1"/>
        </dgm:presLayoutVars>
      </dgm:prSet>
      <dgm:spPr/>
    </dgm:pt>
    <dgm:pt modelId="{BFD84B0A-6704-4B1A-8D23-DBCD4F81B588}" type="pres">
      <dgm:prSet presAssocID="{662DD97D-0970-451D-B07C-0D3E32941081}" presName="spNode" presStyleCnt="0"/>
      <dgm:spPr/>
    </dgm:pt>
    <dgm:pt modelId="{34498755-0C80-4E21-90F0-E064D61E3849}" type="pres">
      <dgm:prSet presAssocID="{A9383398-6038-481B-9327-30E1616CC2B4}" presName="sibTrans" presStyleLbl="sibTrans1D1" presStyleIdx="3" presStyleCnt="4"/>
      <dgm:spPr/>
    </dgm:pt>
  </dgm:ptLst>
  <dgm:cxnLst>
    <dgm:cxn modelId="{CB7B6928-88C5-4C66-AD70-96F26C49AEC5}" srcId="{F371284B-E01E-43F4-96B3-ACD476F444E6}" destId="{9F1459EC-0D01-4F2C-99CA-50913C99E477}" srcOrd="0" destOrd="0" parTransId="{5F4F9089-14C9-4C84-887E-F80B273C3B9A}" sibTransId="{BBDDAC9D-46C2-4D3F-83B6-163EB8D7FCE4}"/>
    <dgm:cxn modelId="{83E12A2B-00CA-487E-89AA-334D78DDC6A9}" type="presOf" srcId="{46E1C448-0391-4B7F-B8C5-0EE525F936D9}" destId="{34BA30BE-5ACE-4E29-B557-FA200DAC8CC4}" srcOrd="0" destOrd="0" presId="urn:microsoft.com/office/officeart/2005/8/layout/cycle5"/>
    <dgm:cxn modelId="{F3CEAA60-1CAE-4F44-8F25-2776B67B0DF8}" type="presOf" srcId="{9F1459EC-0D01-4F2C-99CA-50913C99E477}" destId="{C81E6042-EA79-46A0-B9FC-906FF9B30176}" srcOrd="0" destOrd="0" presId="urn:microsoft.com/office/officeart/2005/8/layout/cycle5"/>
    <dgm:cxn modelId="{46504249-FCF8-4B31-B519-FE221590023E}" type="presOf" srcId="{2C32E5C2-A28B-4FD3-A786-4B3DC6A73C10}" destId="{288331E9-0258-4DB2-8661-A74C71EC3D65}" srcOrd="0" destOrd="0" presId="urn:microsoft.com/office/officeart/2005/8/layout/cycle5"/>
    <dgm:cxn modelId="{3D830C4B-9220-4AA4-AF56-6C23651970F5}" type="presOf" srcId="{662DD97D-0970-451D-B07C-0D3E32941081}" destId="{0506ECF4-E1A8-4CB7-A040-2C36509B32E4}" srcOrd="0" destOrd="0" presId="urn:microsoft.com/office/officeart/2005/8/layout/cycle5"/>
    <dgm:cxn modelId="{47CC356C-8553-4651-AF55-1F863161689C}" type="presOf" srcId="{F371284B-E01E-43F4-96B3-ACD476F444E6}" destId="{18154F00-27F4-40F8-848C-6BE974D95D9C}" srcOrd="0" destOrd="0" presId="urn:microsoft.com/office/officeart/2005/8/layout/cycle5"/>
    <dgm:cxn modelId="{33C12078-2AC1-43D7-BAF6-B3DD088ACE90}" srcId="{F371284B-E01E-43F4-96B3-ACD476F444E6}" destId="{662DD97D-0970-451D-B07C-0D3E32941081}" srcOrd="3" destOrd="0" parTransId="{2E2CF789-4AA5-4189-B76A-51F50BBF8ADF}" sibTransId="{A9383398-6038-481B-9327-30E1616CC2B4}"/>
    <dgm:cxn modelId="{E8C3C1B6-1D52-45DA-950F-9831D1AE8DA3}" srcId="{F371284B-E01E-43F4-96B3-ACD476F444E6}" destId="{6D3C4220-463E-422D-9728-530422C33D92}" srcOrd="1" destOrd="0" parTransId="{6BA3EF51-518D-4DB6-ACD1-3B162C0C5EF0}" sibTransId="{46E1C448-0391-4B7F-B8C5-0EE525F936D9}"/>
    <dgm:cxn modelId="{BCFB3EBB-D881-4BF2-91E0-5E3BEBDDE9EA}" type="presOf" srcId="{A9383398-6038-481B-9327-30E1616CC2B4}" destId="{34498755-0C80-4E21-90F0-E064D61E3849}" srcOrd="0" destOrd="0" presId="urn:microsoft.com/office/officeart/2005/8/layout/cycle5"/>
    <dgm:cxn modelId="{3C890EDE-99A8-40C2-8815-3B497B6C6FAB}" type="presOf" srcId="{6D3C4220-463E-422D-9728-530422C33D92}" destId="{904AE87B-88AD-4675-843A-699DE795D3AF}" srcOrd="0" destOrd="0" presId="urn:microsoft.com/office/officeart/2005/8/layout/cycle5"/>
    <dgm:cxn modelId="{4E432EE5-EDB8-4A57-B59A-4C2B79A872A9}" srcId="{F371284B-E01E-43F4-96B3-ACD476F444E6}" destId="{942D1BBB-56FE-4EB5-9122-CEB0FE7D7215}" srcOrd="2" destOrd="0" parTransId="{62A7A1B1-403C-41F2-BB2F-DF6E7821D2EB}" sibTransId="{2C32E5C2-A28B-4FD3-A786-4B3DC6A73C10}"/>
    <dgm:cxn modelId="{7C3A42EA-426D-4F16-8ED6-E4C3A37D9981}" type="presOf" srcId="{BBDDAC9D-46C2-4D3F-83B6-163EB8D7FCE4}" destId="{5EB2F85E-73FE-4385-9F70-DCCA14E848DE}" srcOrd="0" destOrd="0" presId="urn:microsoft.com/office/officeart/2005/8/layout/cycle5"/>
    <dgm:cxn modelId="{AFFB04F5-5DCB-4358-B00D-4E07870706CD}" type="presOf" srcId="{942D1BBB-56FE-4EB5-9122-CEB0FE7D7215}" destId="{087A3764-470B-412A-8B30-33A78F7DF7B2}" srcOrd="0" destOrd="0" presId="urn:microsoft.com/office/officeart/2005/8/layout/cycle5"/>
    <dgm:cxn modelId="{8F0BE9E9-7FE7-4EB4-B946-0BD609D0B68C}" type="presParOf" srcId="{18154F00-27F4-40F8-848C-6BE974D95D9C}" destId="{C81E6042-EA79-46A0-B9FC-906FF9B30176}" srcOrd="0" destOrd="0" presId="urn:microsoft.com/office/officeart/2005/8/layout/cycle5"/>
    <dgm:cxn modelId="{E3D06743-5D59-4ABC-AD29-B6E3CE47FF84}" type="presParOf" srcId="{18154F00-27F4-40F8-848C-6BE974D95D9C}" destId="{3CADE650-2CB1-475B-A0AA-59D837FC99D6}" srcOrd="1" destOrd="0" presId="urn:microsoft.com/office/officeart/2005/8/layout/cycle5"/>
    <dgm:cxn modelId="{D9F9A22D-12C9-48D7-8943-7F5F4E612AF4}" type="presParOf" srcId="{18154F00-27F4-40F8-848C-6BE974D95D9C}" destId="{5EB2F85E-73FE-4385-9F70-DCCA14E848DE}" srcOrd="2" destOrd="0" presId="urn:microsoft.com/office/officeart/2005/8/layout/cycle5"/>
    <dgm:cxn modelId="{AC7BB873-1C28-45D9-A013-A6CA66746917}" type="presParOf" srcId="{18154F00-27F4-40F8-848C-6BE974D95D9C}" destId="{904AE87B-88AD-4675-843A-699DE795D3AF}" srcOrd="3" destOrd="0" presId="urn:microsoft.com/office/officeart/2005/8/layout/cycle5"/>
    <dgm:cxn modelId="{1FDAC71C-0BB6-49CA-AFA0-E5CE1B9D4300}" type="presParOf" srcId="{18154F00-27F4-40F8-848C-6BE974D95D9C}" destId="{BCE96337-40AE-42BE-A7E3-9ED9A30AED3A}" srcOrd="4" destOrd="0" presId="urn:microsoft.com/office/officeart/2005/8/layout/cycle5"/>
    <dgm:cxn modelId="{843CBCD0-CA4D-4965-81FE-C47DFC2B3E2A}" type="presParOf" srcId="{18154F00-27F4-40F8-848C-6BE974D95D9C}" destId="{34BA30BE-5ACE-4E29-B557-FA200DAC8CC4}" srcOrd="5" destOrd="0" presId="urn:microsoft.com/office/officeart/2005/8/layout/cycle5"/>
    <dgm:cxn modelId="{6E52CE7E-8A29-406A-AF56-CA131D7FD31D}" type="presParOf" srcId="{18154F00-27F4-40F8-848C-6BE974D95D9C}" destId="{087A3764-470B-412A-8B30-33A78F7DF7B2}" srcOrd="6" destOrd="0" presId="urn:microsoft.com/office/officeart/2005/8/layout/cycle5"/>
    <dgm:cxn modelId="{238D07F2-DE95-4CA2-A0A6-EA6A7BF726B7}" type="presParOf" srcId="{18154F00-27F4-40F8-848C-6BE974D95D9C}" destId="{D054979D-10D7-445F-82C8-AED09FB50E36}" srcOrd="7" destOrd="0" presId="urn:microsoft.com/office/officeart/2005/8/layout/cycle5"/>
    <dgm:cxn modelId="{68E92A48-56AE-4198-A755-384AD662D617}" type="presParOf" srcId="{18154F00-27F4-40F8-848C-6BE974D95D9C}" destId="{288331E9-0258-4DB2-8661-A74C71EC3D65}" srcOrd="8" destOrd="0" presId="urn:microsoft.com/office/officeart/2005/8/layout/cycle5"/>
    <dgm:cxn modelId="{6C4F45A8-16B8-403A-8110-2E2BB1A4D205}" type="presParOf" srcId="{18154F00-27F4-40F8-848C-6BE974D95D9C}" destId="{0506ECF4-E1A8-4CB7-A040-2C36509B32E4}" srcOrd="9" destOrd="0" presId="urn:microsoft.com/office/officeart/2005/8/layout/cycle5"/>
    <dgm:cxn modelId="{EF6F48DE-EC62-401F-B321-DC7B8732DF87}" type="presParOf" srcId="{18154F00-27F4-40F8-848C-6BE974D95D9C}" destId="{BFD84B0A-6704-4B1A-8D23-DBCD4F81B588}" srcOrd="10" destOrd="0" presId="urn:microsoft.com/office/officeart/2005/8/layout/cycle5"/>
    <dgm:cxn modelId="{CCE38C8A-A03F-4114-9B9D-F0DB9A65CADB}" type="presParOf" srcId="{18154F00-27F4-40F8-848C-6BE974D95D9C}" destId="{34498755-0C80-4E21-90F0-E064D61E3849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E6042-EA79-46A0-B9FC-906FF9B30176}">
      <dsp:nvSpPr>
        <dsp:cNvPr id="0" name=""/>
        <dsp:cNvSpPr/>
      </dsp:nvSpPr>
      <dsp:spPr>
        <a:xfrm>
          <a:off x="3028793" y="1532"/>
          <a:ext cx="2025653" cy="98546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Fakty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(zadanie wdrożeniowe)</a:t>
          </a:r>
        </a:p>
      </dsp:txBody>
      <dsp:txXfrm>
        <a:off x="3076900" y="49639"/>
        <a:ext cx="1929439" cy="889254"/>
      </dsp:txXfrm>
    </dsp:sp>
    <dsp:sp modelId="{5EB2F85E-73FE-4385-9F70-DCCA14E848DE}">
      <dsp:nvSpPr>
        <dsp:cNvPr id="0" name=""/>
        <dsp:cNvSpPr/>
      </dsp:nvSpPr>
      <dsp:spPr>
        <a:xfrm>
          <a:off x="2411651" y="494266"/>
          <a:ext cx="3259938" cy="3259938"/>
        </a:xfrm>
        <a:custGeom>
          <a:avLst/>
          <a:gdLst/>
          <a:ahLst/>
          <a:cxnLst/>
          <a:rect l="0" t="0" r="0" b="0"/>
          <a:pathLst>
            <a:path>
              <a:moveTo>
                <a:pt x="2784844" y="479725"/>
              </a:moveTo>
              <a:arcTo wR="1629969" hR="1629969" stAng="18906907" swAng="123545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AE87B-88AD-4675-843A-699DE795D3AF}">
      <dsp:nvSpPr>
        <dsp:cNvPr id="0" name=""/>
        <dsp:cNvSpPr/>
      </dsp:nvSpPr>
      <dsp:spPr>
        <a:xfrm>
          <a:off x="4300279" y="1631501"/>
          <a:ext cx="2742620" cy="98546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Emocja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(wspólna refleksja w odniesieniu do doświadczenia)</a:t>
          </a:r>
        </a:p>
      </dsp:txBody>
      <dsp:txXfrm>
        <a:off x="4348386" y="1679608"/>
        <a:ext cx="2646406" cy="889254"/>
      </dsp:txXfrm>
    </dsp:sp>
    <dsp:sp modelId="{34BA30BE-5ACE-4E29-B557-FA200DAC8CC4}">
      <dsp:nvSpPr>
        <dsp:cNvPr id="0" name=""/>
        <dsp:cNvSpPr/>
      </dsp:nvSpPr>
      <dsp:spPr>
        <a:xfrm>
          <a:off x="2120039" y="202655"/>
          <a:ext cx="3259938" cy="3259938"/>
        </a:xfrm>
        <a:custGeom>
          <a:avLst/>
          <a:gdLst/>
          <a:ahLst/>
          <a:cxnLst/>
          <a:rect l="0" t="0" r="0" b="0"/>
          <a:pathLst>
            <a:path>
              <a:moveTo>
                <a:pt x="2962351" y="2568880"/>
              </a:moveTo>
              <a:arcTo wR="1629969" hR="1629969" stAng="2110310" swAng="117938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A3764-470B-412A-8B30-33A78F7DF7B2}">
      <dsp:nvSpPr>
        <dsp:cNvPr id="0" name=""/>
        <dsp:cNvSpPr/>
      </dsp:nvSpPr>
      <dsp:spPr>
        <a:xfrm>
          <a:off x="2822193" y="3261470"/>
          <a:ext cx="2438853" cy="98546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Rozwiązania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 </a:t>
          </a:r>
          <a:r>
            <a:rPr lang="pl-PL" sz="1200" i="1" kern="1200" dirty="0"/>
            <a:t>Czego nauczyło nas to doświadczenie?</a:t>
          </a:r>
          <a:endParaRPr lang="pl-PL" sz="1200" kern="1200" dirty="0"/>
        </a:p>
      </dsp:txBody>
      <dsp:txXfrm>
        <a:off x="2870300" y="3309577"/>
        <a:ext cx="2342639" cy="889254"/>
      </dsp:txXfrm>
    </dsp:sp>
    <dsp:sp modelId="{288331E9-0258-4DB2-8661-A74C71EC3D65}">
      <dsp:nvSpPr>
        <dsp:cNvPr id="0" name=""/>
        <dsp:cNvSpPr/>
      </dsp:nvSpPr>
      <dsp:spPr>
        <a:xfrm>
          <a:off x="2703262" y="202655"/>
          <a:ext cx="3259938" cy="3259938"/>
        </a:xfrm>
        <a:custGeom>
          <a:avLst/>
          <a:gdLst/>
          <a:ahLst/>
          <a:cxnLst/>
          <a:rect l="0" t="0" r="0" b="0"/>
          <a:pathLst>
            <a:path>
              <a:moveTo>
                <a:pt x="691057" y="2962351"/>
              </a:moveTo>
              <a:arcTo wR="1629969" hR="1629969" stAng="7510310" swAng="117938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06ECF4-E1A8-4CB7-A040-2C36509B32E4}">
      <dsp:nvSpPr>
        <dsp:cNvPr id="0" name=""/>
        <dsp:cNvSpPr/>
      </dsp:nvSpPr>
      <dsp:spPr>
        <a:xfrm>
          <a:off x="1021996" y="1631501"/>
          <a:ext cx="2779310" cy="98546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Decyzje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(Jak to doświadczenie wykorzystać  w przyszłości?)</a:t>
          </a:r>
        </a:p>
      </dsp:txBody>
      <dsp:txXfrm>
        <a:off x="1070103" y="1679608"/>
        <a:ext cx="2683096" cy="889254"/>
      </dsp:txXfrm>
    </dsp:sp>
    <dsp:sp modelId="{34498755-0C80-4E21-90F0-E064D61E3849}">
      <dsp:nvSpPr>
        <dsp:cNvPr id="0" name=""/>
        <dsp:cNvSpPr/>
      </dsp:nvSpPr>
      <dsp:spPr>
        <a:xfrm>
          <a:off x="2411651" y="494266"/>
          <a:ext cx="3259938" cy="3259938"/>
        </a:xfrm>
        <a:custGeom>
          <a:avLst/>
          <a:gdLst/>
          <a:ahLst/>
          <a:cxnLst/>
          <a:rect l="0" t="0" r="0" b="0"/>
          <a:pathLst>
            <a:path>
              <a:moveTo>
                <a:pt x="144338" y="959371"/>
              </a:moveTo>
              <a:arcTo wR="1629969" hR="1629969" stAng="12257634" swAng="123545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7D6EA-6424-440E-A652-BD06C2B35F32}" type="datetimeFigureOut">
              <a:rPr lang="pl-PL" smtClean="0"/>
              <a:t>23.05.2018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1EF72-A34E-4DAB-8A64-FCD2F9FAA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189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A3E41-054E-41BC-A3FB-A731C65AB4FE}" type="datetimeFigureOut">
              <a:rPr lang="pl-PL" smtClean="0"/>
              <a:t>23.05.2018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6C3D5-BA10-4044-961D-19D1D7464F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907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2771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>
            <a:extLst>
              <a:ext uri="{FF2B5EF4-FFF2-40B4-BE49-F238E27FC236}">
                <a16:creationId xmlns:a16="http://schemas.microsoft.com/office/drawing/2014/main" id="{F6683EFE-6C14-49CA-9E24-2DF7D2362F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ymbol zastępczy notatek 2">
            <a:extLst>
              <a:ext uri="{FF2B5EF4-FFF2-40B4-BE49-F238E27FC236}">
                <a16:creationId xmlns:a16="http://schemas.microsoft.com/office/drawing/2014/main" id="{E2F695CC-3B5F-4D03-8380-285F67DE5D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Strategia działań i przyjęte rekomendacje powinny zależeć od charakteru i znaczenia poszczególnych mocnych i słabych stron oraz szans i zagrożeń. Warto korzystać z przedstawionej typologii, pamiętając jednak, że są to typy idealne.</a:t>
            </a:r>
          </a:p>
        </p:txBody>
      </p:sp>
      <p:sp>
        <p:nvSpPr>
          <p:cNvPr id="19460" name="Symbol zastępczy numeru slajdu 3">
            <a:extLst>
              <a:ext uri="{FF2B5EF4-FFF2-40B4-BE49-F238E27FC236}">
                <a16:creationId xmlns:a16="http://schemas.microsoft.com/office/drawing/2014/main" id="{D2A5A58B-2633-4D11-9896-4735F1BC85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4C75AD5-CCA1-44A3-BE0E-DA747EE86DDD}" type="slidenum">
              <a:rPr lang="pl-PL" altLang="pl-PL"/>
              <a:pPr/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76898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7261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obrazu slajdu 1">
            <a:extLst>
              <a:ext uri="{FF2B5EF4-FFF2-40B4-BE49-F238E27FC236}">
                <a16:creationId xmlns:a16="http://schemas.microsoft.com/office/drawing/2014/main" id="{FBCC10E8-1C78-4AAE-80B1-51AE7AE0AE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ymbol zastępczy notatek 2">
            <a:extLst>
              <a:ext uri="{FF2B5EF4-FFF2-40B4-BE49-F238E27FC236}">
                <a16:creationId xmlns:a16="http://schemas.microsoft.com/office/drawing/2014/main" id="{CBA4E6F1-ACC5-455B-869E-D6F3299842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124" name="Symbol zastępczy numeru slajdu 3">
            <a:extLst>
              <a:ext uri="{FF2B5EF4-FFF2-40B4-BE49-F238E27FC236}">
                <a16:creationId xmlns:a16="http://schemas.microsoft.com/office/drawing/2014/main" id="{711EF281-7A1D-4785-9097-0C25C2D740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D7F921C-2AD6-4988-B197-CBE70FDE1227}" type="slidenum">
              <a:rPr lang="pl-PL" altLang="pl-PL">
                <a:solidFill>
                  <a:srgbClr val="000000"/>
                </a:solidFill>
              </a:rPr>
              <a:pPr/>
              <a:t>3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42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obrazu slajdu 1">
            <a:extLst>
              <a:ext uri="{FF2B5EF4-FFF2-40B4-BE49-F238E27FC236}">
                <a16:creationId xmlns:a16="http://schemas.microsoft.com/office/drawing/2014/main" id="{FBCC10E8-1C78-4AAE-80B1-51AE7AE0AE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ymbol zastępczy notatek 2">
            <a:extLst>
              <a:ext uri="{FF2B5EF4-FFF2-40B4-BE49-F238E27FC236}">
                <a16:creationId xmlns:a16="http://schemas.microsoft.com/office/drawing/2014/main" id="{CBA4E6F1-ACC5-455B-869E-D6F3299842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124" name="Symbol zastępczy numeru slajdu 3">
            <a:extLst>
              <a:ext uri="{FF2B5EF4-FFF2-40B4-BE49-F238E27FC236}">
                <a16:creationId xmlns:a16="http://schemas.microsoft.com/office/drawing/2014/main" id="{711EF281-7A1D-4785-9097-0C25C2D740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D7F921C-2AD6-4988-B197-CBE70FDE1227}" type="slidenum">
              <a:rPr lang="pl-PL" altLang="pl-PL">
                <a:solidFill>
                  <a:srgbClr val="000000"/>
                </a:solidFill>
              </a:rPr>
              <a:pPr/>
              <a:t>4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23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>
            <a:extLst>
              <a:ext uri="{FF2B5EF4-FFF2-40B4-BE49-F238E27FC236}">
                <a16:creationId xmlns:a16="http://schemas.microsoft.com/office/drawing/2014/main" id="{6AFA6394-8CDD-4EEF-A588-097BFC9C88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ymbol zastępczy notatek 2">
            <a:extLst>
              <a:ext uri="{FF2B5EF4-FFF2-40B4-BE49-F238E27FC236}">
                <a16:creationId xmlns:a16="http://schemas.microsoft.com/office/drawing/2014/main" id="{D7CCFD5D-4CC3-4655-9CBC-4E417F048D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7172" name="Symbol zastępczy numeru slajdu 3">
            <a:extLst>
              <a:ext uri="{FF2B5EF4-FFF2-40B4-BE49-F238E27FC236}">
                <a16:creationId xmlns:a16="http://schemas.microsoft.com/office/drawing/2014/main" id="{4A84DA74-29E6-403F-AA29-8A38847A12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A602ED-1D6A-49E2-9B7D-C9F9830EF757}" type="slidenum">
              <a:rPr lang="pl-PL" altLang="pl-PL"/>
              <a:pPr/>
              <a:t>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19415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>
            <a:extLst>
              <a:ext uri="{FF2B5EF4-FFF2-40B4-BE49-F238E27FC236}">
                <a16:creationId xmlns:a16="http://schemas.microsoft.com/office/drawing/2014/main" id="{CD4362A0-935F-4026-9F04-E2403835DE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>
            <a:extLst>
              <a:ext uri="{FF2B5EF4-FFF2-40B4-BE49-F238E27FC236}">
                <a16:creationId xmlns:a16="http://schemas.microsoft.com/office/drawing/2014/main" id="{FCA823F5-049D-4346-A820-5605123005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9220" name="Symbol zastępczy numeru slajdu 3">
            <a:extLst>
              <a:ext uri="{FF2B5EF4-FFF2-40B4-BE49-F238E27FC236}">
                <a16:creationId xmlns:a16="http://schemas.microsoft.com/office/drawing/2014/main" id="{63E45BC4-E84A-43FC-B259-86D28F8F57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88837CA-B468-4867-8066-3A0FD5892870}" type="slidenum">
              <a:rPr lang="pl-PL" altLang="pl-PL"/>
              <a:pPr/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7940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>
            <a:extLst>
              <a:ext uri="{FF2B5EF4-FFF2-40B4-BE49-F238E27FC236}">
                <a16:creationId xmlns:a16="http://schemas.microsoft.com/office/drawing/2014/main" id="{8C248CDB-0DA9-4257-82FD-0B7EE34200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ymbol zastępczy notatek 2">
            <a:extLst>
              <a:ext uri="{FF2B5EF4-FFF2-40B4-BE49-F238E27FC236}">
                <a16:creationId xmlns:a16="http://schemas.microsoft.com/office/drawing/2014/main" id="{E15C9995-B3A3-4203-8BDC-C2D0E2536C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pl-PL"/>
              <a:t>Poszczególne grupy prezentują wyniki zadania wdrożeniowego – 5 minutowe prezentacje.</a:t>
            </a:r>
          </a:p>
        </p:txBody>
      </p:sp>
      <p:sp>
        <p:nvSpPr>
          <p:cNvPr id="11268" name="Symbol zastępczy numeru slajdu 3">
            <a:extLst>
              <a:ext uri="{FF2B5EF4-FFF2-40B4-BE49-F238E27FC236}">
                <a16:creationId xmlns:a16="http://schemas.microsoft.com/office/drawing/2014/main" id="{2C0DBA19-BFB1-499B-879B-4318F1648E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7A2242-72C5-4303-8097-3173458EB114}" type="slidenum">
              <a:rPr lang="pl-PL" altLang="pl-PL"/>
              <a:pPr/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02451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obrazu slajdu 1">
            <a:extLst>
              <a:ext uri="{FF2B5EF4-FFF2-40B4-BE49-F238E27FC236}">
                <a16:creationId xmlns:a16="http://schemas.microsoft.com/office/drawing/2014/main" id="{F2D153DE-6A38-4E38-9FBF-E60D01BC3F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Symbol zastępczy notatek 2">
            <a:extLst>
              <a:ext uri="{FF2B5EF4-FFF2-40B4-BE49-F238E27FC236}">
                <a16:creationId xmlns:a16="http://schemas.microsoft.com/office/drawing/2014/main" id="{0B58A915-BF2A-4D8D-A959-E3B2D39792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3316" name="Symbol zastępczy numeru slajdu 3">
            <a:extLst>
              <a:ext uri="{FF2B5EF4-FFF2-40B4-BE49-F238E27FC236}">
                <a16:creationId xmlns:a16="http://schemas.microsoft.com/office/drawing/2014/main" id="{D4EB0BC3-09F5-47DA-BA0C-ADBFAC12DF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6CA1D1-6409-4F71-A21F-FC1F2923D3FF}" type="slidenum">
              <a:rPr lang="pl-PL" altLang="pl-PL"/>
              <a:pPr/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57704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04CA75B8-E307-4A37-932A-E05742AB46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D7809348-81BF-4216-A53C-639A397BE8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74188715-9FDC-4020-B888-8891EC12D2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0E76D18-1912-4F59-87D5-71A7DCDA14BE}" type="slidenum">
              <a:rPr lang="pl-PL" altLang="pl-PL"/>
              <a:pPr/>
              <a:t>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21159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obrazu slajdu 1">
            <a:extLst>
              <a:ext uri="{FF2B5EF4-FFF2-40B4-BE49-F238E27FC236}">
                <a16:creationId xmlns:a16="http://schemas.microsoft.com/office/drawing/2014/main" id="{75D49CE6-E558-49CB-AD82-D2F613CAA7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ymbol zastępczy notatek 2">
            <a:extLst>
              <a:ext uri="{FF2B5EF4-FFF2-40B4-BE49-F238E27FC236}">
                <a16:creationId xmlns:a16="http://schemas.microsoft.com/office/drawing/2014/main" id="{68ACD90F-D25A-497C-8C3B-7AAE61B848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7412" name="Symbol zastępczy numeru slajdu 3">
            <a:extLst>
              <a:ext uri="{FF2B5EF4-FFF2-40B4-BE49-F238E27FC236}">
                <a16:creationId xmlns:a16="http://schemas.microsoft.com/office/drawing/2014/main" id="{4060DB5C-4D3D-404F-A31B-D0F145DD34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759394-5EB5-4F99-B784-D0301A541DD3}" type="slidenum">
              <a:rPr lang="pl-PL" altLang="pl-PL"/>
              <a:pPr/>
              <a:t>10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52382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8A1AD01A-9137-498C-816C-E5C70A55B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3429000"/>
            <a:ext cx="7920880" cy="1512168"/>
          </a:xfrm>
          <a:effectLst/>
        </p:spPr>
        <p:txBody>
          <a:bodyPr/>
          <a:lstStyle>
            <a:lvl1pPr algn="l">
              <a:defRPr sz="4000">
                <a:solidFill>
                  <a:schemeClr val="bg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256211"/>
            <a:ext cx="7920880" cy="720080"/>
          </a:xfrm>
          <a:effectLst/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DCEA53C-AB22-48A0-A69D-C94B6878A2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1C40A78-C3AA-49F5-AEA3-B45EDFC838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89B0ED-4C8E-4D4E-8F8C-AF083453A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C9502-22D7-48C0-BFFB-FA8C38CA7B8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6943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128792" cy="792088"/>
          </a:xfrm>
          <a:effectLst/>
        </p:spPr>
        <p:txBody>
          <a:bodyPr/>
          <a:lstStyle>
            <a:lvl1pPr>
              <a:defRPr b="0">
                <a:solidFill>
                  <a:srgbClr val="4062B3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834" y="1124744"/>
            <a:ext cx="8784654" cy="482453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68288" indent="-268288">
              <a:defRPr/>
            </a:lvl2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9833D434-4E0C-4B07-99CE-8B2B301EB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wysokim poziomie pewności">
            <a:extLst>
              <a:ext uri="{FF2B5EF4-FFF2-40B4-BE49-F238E27FC236}">
                <a16:creationId xmlns:a16="http://schemas.microsoft.com/office/drawing/2014/main" id="{6FF588FE-C493-450E-AE07-4795519BA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sprzęt elektroniczny, zrzut ekranu&#10;&#10;Opis wygenerowany przy wysokim poziomie pewności">
            <a:extLst>
              <a:ext uri="{FF2B5EF4-FFF2-40B4-BE49-F238E27FC236}">
                <a16:creationId xmlns:a16="http://schemas.microsoft.com/office/drawing/2014/main" id="{BAC1E49C-7DC8-41EA-AFCD-B2C5DDB99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2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531BC54-A1C8-451D-9FEA-31665ACEF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1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9C7B2BA0-A519-490D-8CBC-2341E340D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6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EC0A35C3-D6E2-48D8-B2F3-4FFD39931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7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B0AB0ADE-4E8E-45EC-AB50-B22BC400539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60648"/>
            <a:ext cx="7200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868" y="1124744"/>
            <a:ext cx="8713612" cy="45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9" r:id="rId7"/>
    <p:sldLayoutId id="2147483658" r:id="rId8"/>
    <p:sldLayoutId id="2147483660" r:id="rId9"/>
    <p:sldLayoutId id="2147483661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>
          <a:solidFill>
            <a:srgbClr val="4062B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Tx/>
        <a:buNone/>
        <a:defRPr sz="2400" b="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58775" indent="-358775" algn="l" rtl="0" eaLnBrk="1" fontAlgn="base" hangingPunct="1">
        <a:spcBef>
          <a:spcPct val="20000"/>
        </a:spcBef>
        <a:spcAft>
          <a:spcPct val="0"/>
        </a:spcAft>
        <a:buClr>
          <a:srgbClr val="4062B3"/>
        </a:buClr>
        <a:buSzPct val="120000"/>
        <a:buFont typeface="Calibri" panose="020F0502020204030204" pitchFamily="34" charset="0"/>
        <a:buChar char="&gt;"/>
        <a:defRPr sz="24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623888" indent="-265113" algn="l" rtl="0" eaLnBrk="1" fontAlgn="base" hangingPunct="1">
        <a:spcBef>
          <a:spcPct val="20000"/>
        </a:spcBef>
        <a:spcAft>
          <a:spcPct val="0"/>
        </a:spcAft>
        <a:buClr>
          <a:srgbClr val="3D76C4"/>
        </a:buClr>
        <a:buSzPct val="107000"/>
        <a:buFont typeface="Calibri" panose="020F0502020204030204" pitchFamily="34" charset="0"/>
        <a:buChar char="&gt;"/>
        <a:tabLst>
          <a:tab pos="981075" algn="l"/>
        </a:tabLst>
        <a:defRPr sz="20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5536" y="1412777"/>
            <a:ext cx="8208912" cy="3096344"/>
          </a:xfrm>
        </p:spPr>
        <p:txBody>
          <a:bodyPr/>
          <a:lstStyle/>
          <a:p>
            <a:r>
              <a:rPr lang="pl-PL" sz="2000" dirty="0">
                <a:solidFill>
                  <a:schemeClr val="bg1"/>
                </a:solidFill>
              </a:rPr>
              <a:t>Projekt realizowany pod nadzorem Ministerstwa Edukacji Narodowej</a:t>
            </a: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VULCAN kompetencji </a:t>
            </a:r>
            <a:br>
              <a:rPr lang="pl-PL" sz="3600" b="1" dirty="0">
                <a:solidFill>
                  <a:schemeClr val="bg1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w ŚLĄSKICH SAMORZĄDACH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725144"/>
            <a:ext cx="4176464" cy="79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r">
              <a:spcBef>
                <a:spcPct val="20000"/>
              </a:spcBef>
            </a:pP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4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upa 3">
            <a:extLst>
              <a:ext uri="{FF2B5EF4-FFF2-40B4-BE49-F238E27FC236}">
                <a16:creationId xmlns:a16="http://schemas.microsoft.com/office/drawing/2014/main" id="{C05DD0E8-4854-4E73-AF70-3BE52151A688}"/>
              </a:ext>
            </a:extLst>
          </p:cNvPr>
          <p:cNvGrpSpPr>
            <a:grpSpLocks/>
          </p:cNvGrpSpPr>
          <p:nvPr/>
        </p:nvGrpSpPr>
        <p:grpSpPr bwMode="auto">
          <a:xfrm>
            <a:off x="755576" y="1052736"/>
            <a:ext cx="7848600" cy="4104429"/>
            <a:chOff x="1021996" y="1631470"/>
            <a:chExt cx="2779310" cy="985499"/>
          </a:xfrm>
        </p:grpSpPr>
        <p:sp>
          <p:nvSpPr>
            <p:cNvPr id="5" name="Prostokąt: zaokrąglone rogi 4">
              <a:extLst>
                <a:ext uri="{FF2B5EF4-FFF2-40B4-BE49-F238E27FC236}">
                  <a16:creationId xmlns:a16="http://schemas.microsoft.com/office/drawing/2014/main" id="{3F7DC027-2BD2-4591-AB23-A3110EBFF965}"/>
                </a:ext>
              </a:extLst>
            </p:cNvPr>
            <p:cNvSpPr/>
            <p:nvPr/>
          </p:nvSpPr>
          <p:spPr>
            <a:xfrm>
              <a:off x="1021996" y="1631470"/>
              <a:ext cx="2779310" cy="9854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-33821"/>
                <a:lumOff val="33815"/>
                <a:alphaOff val="0"/>
              </a:schemeClr>
            </a:fillRef>
            <a:effectRef idx="0">
              <a:schemeClr val="accent6">
                <a:shade val="80000"/>
                <a:hueOff val="0"/>
                <a:satOff val="-33821"/>
                <a:lumOff val="338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rostokąt: zaokrąglone rogi 4">
              <a:extLst>
                <a:ext uri="{FF2B5EF4-FFF2-40B4-BE49-F238E27FC236}">
                  <a16:creationId xmlns:a16="http://schemas.microsoft.com/office/drawing/2014/main" id="{82F690CD-9ADB-475A-AAEA-A67A851B6186}"/>
                </a:ext>
              </a:extLst>
            </p:cNvPr>
            <p:cNvSpPr txBox="1"/>
            <p:nvPr/>
          </p:nvSpPr>
          <p:spPr>
            <a:xfrm>
              <a:off x="1033801" y="1694028"/>
              <a:ext cx="2682619" cy="779840"/>
            </a:xfrm>
            <a:prstGeom prst="rect">
              <a:avLst/>
            </a:prstGeom>
            <a:solidFill>
              <a:schemeClr val="accent5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4000" dirty="0"/>
                <a:t>Decyzje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sz="4000" dirty="0"/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4000" dirty="0"/>
                <a:t> </a:t>
              </a:r>
            </a:p>
          </p:txBody>
        </p:sp>
      </p:grpSp>
      <p:sp>
        <p:nvSpPr>
          <p:cNvPr id="16387" name="Prostokąt 1">
            <a:extLst>
              <a:ext uri="{FF2B5EF4-FFF2-40B4-BE49-F238E27FC236}">
                <a16:creationId xmlns:a16="http://schemas.microsoft.com/office/drawing/2014/main" id="{80B1FAB8-94AD-4842-94FC-EB15B3B21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551113"/>
            <a:ext cx="66976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 i="1" dirty="0">
                <a:solidFill>
                  <a:schemeClr val="bg1"/>
                </a:solidFill>
              </a:rPr>
              <a:t>Jakie rozwiązania jesteście gotowi zaproponować swoim szkołom/ przedszkolom/gminom?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i="1" dirty="0">
                <a:solidFill>
                  <a:schemeClr val="bg1"/>
                </a:solidFill>
              </a:rPr>
              <a:t>Jakie działania jako samorządy możecie podjąć, by urealnić wdrożenie wybranych rozwiązań/ pomysłów? </a:t>
            </a:r>
          </a:p>
        </p:txBody>
      </p:sp>
    </p:spTree>
    <p:extLst>
      <p:ext uri="{BB962C8B-B14F-4D97-AF65-F5344CB8AC3E}">
        <p14:creationId xmlns:p14="http://schemas.microsoft.com/office/powerpoint/2010/main" val="3301693006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ole tekstowe 2">
            <a:extLst>
              <a:ext uri="{FF2B5EF4-FFF2-40B4-BE49-F238E27FC236}">
                <a16:creationId xmlns:a16="http://schemas.microsoft.com/office/drawing/2014/main" id="{6C56ECC6-3996-41C8-8BBB-45629D543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1125538"/>
            <a:ext cx="8642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2400"/>
          </a:p>
        </p:txBody>
      </p:sp>
      <p:sp>
        <p:nvSpPr>
          <p:cNvPr id="18435" name="Prostokąt 4">
            <a:extLst>
              <a:ext uri="{FF2B5EF4-FFF2-40B4-BE49-F238E27FC236}">
                <a16:creationId xmlns:a16="http://schemas.microsoft.com/office/drawing/2014/main" id="{BD3FD77D-3B15-420A-A161-A1EF34C9D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" y="1585913"/>
            <a:ext cx="58721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000" b="1">
                <a:solidFill>
                  <a:srgbClr val="002060"/>
                </a:solidFill>
              </a:rPr>
              <a:t>Podsumowanie</a:t>
            </a:r>
          </a:p>
        </p:txBody>
      </p:sp>
      <p:pic>
        <p:nvPicPr>
          <p:cNvPr id="18436" name="Obraz 3">
            <a:extLst>
              <a:ext uri="{FF2B5EF4-FFF2-40B4-BE49-F238E27FC236}">
                <a16:creationId xmlns:a16="http://schemas.microsoft.com/office/drawing/2014/main" id="{AC80B073-A4B7-4846-B420-B0122BD14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387475"/>
            <a:ext cx="2681288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099507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4294967295"/>
          </p:nvPr>
        </p:nvSpPr>
        <p:spPr>
          <a:xfrm>
            <a:off x="611560" y="3717032"/>
            <a:ext cx="6948115" cy="1007368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Dziękuję za uwagę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3EF84AA-7A33-40EF-A957-F80D33A1696F}"/>
              </a:ext>
            </a:extLst>
          </p:cNvPr>
          <p:cNvSpPr/>
          <p:nvPr/>
        </p:nvSpPr>
        <p:spPr>
          <a:xfrm>
            <a:off x="4536097" y="4093458"/>
            <a:ext cx="43742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Dorota Tomaszewicz</a:t>
            </a:r>
          </a:p>
          <a:p>
            <a:pPr algn="ctr"/>
            <a:r>
              <a:rPr lang="pl-PL" alt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Ekspert merytoryczny </a:t>
            </a:r>
          </a:p>
          <a:p>
            <a:pPr algn="ctr"/>
            <a:r>
              <a:rPr lang="pl-PL" altLang="pl-PL" b="1" dirty="0" err="1">
                <a:solidFill>
                  <a:schemeClr val="bg1"/>
                </a:solidFill>
                <a:latin typeface="Calibri" panose="020F0502020204030204" pitchFamily="34" charset="0"/>
              </a:rPr>
              <a:t>Coach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ICC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trener 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asesor AC/DC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ekspert ORE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" name="Obraz 2">
            <a:extLst>
              <a:ext uri="{FF2B5EF4-FFF2-40B4-BE49-F238E27FC236}">
                <a16:creationId xmlns:a16="http://schemas.microsoft.com/office/drawing/2014/main" id="{92B224BE-0B98-4C38-ADCD-0E67E9B41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614" y="1447353"/>
            <a:ext cx="271938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15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3141178"/>
            <a:ext cx="8784976" cy="2016013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pl-PL" sz="2800" dirty="0"/>
              <a:t>Omówienie zadania wdrożeniowego</a:t>
            </a:r>
            <a:br>
              <a:rPr lang="pl-PL" sz="2800" dirty="0"/>
            </a:br>
            <a:r>
              <a:rPr lang="pl-PL" sz="2800" dirty="0"/>
              <a:t> Moduł 2</a:t>
            </a:r>
            <a:br>
              <a:rPr lang="pl-PL" sz="2800" dirty="0"/>
            </a:br>
            <a:br>
              <a:rPr lang="pl-PL" sz="2800" dirty="0"/>
            </a:br>
            <a:r>
              <a:rPr lang="pl-PL" sz="1000" dirty="0">
                <a:solidFill>
                  <a:prstClr val="white"/>
                </a:solidFill>
                <a:latin typeface="Tahoma"/>
                <a:ea typeface="+mn-ea"/>
              </a:rPr>
              <a:t>Prezentacje przygotowano na podstawie materiałów z projektu pilotażowego „Wsparcie kadry jednostek samorządu terytorialnego w zarządzaniu oświatą ukierunkowanym na rozwój szkół i kompetencji kluczowych uczniów” współfinansowanego przez Unię Europejską w ramach środków Europejskiego Funduszu Społecznego, realizowanego przez Ośrodek Rozwoju Edukacji. </a:t>
            </a:r>
            <a:br>
              <a:rPr lang="pl-PL" sz="1000" dirty="0">
                <a:solidFill>
                  <a:prstClr val="white"/>
                </a:solidFill>
                <a:latin typeface="Tahoma"/>
                <a:ea typeface="+mn-ea"/>
              </a:rPr>
            </a:br>
            <a:br>
              <a:rPr lang="pl-PL" sz="2800" dirty="0"/>
            </a:br>
            <a:endParaRPr lang="pl-PL" sz="280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048" y="4976961"/>
            <a:ext cx="39604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t" anchorCtr="0"/>
          <a:lstStyle/>
          <a:p>
            <a:pPr algn="r">
              <a:spcBef>
                <a:spcPct val="20000"/>
              </a:spcBef>
            </a:pP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Autor: Dorota Tomaszewicz</a:t>
            </a:r>
          </a:p>
        </p:txBody>
      </p:sp>
    </p:spTree>
    <p:extLst>
      <p:ext uri="{BB962C8B-B14F-4D97-AF65-F5344CB8AC3E}">
        <p14:creationId xmlns:p14="http://schemas.microsoft.com/office/powerpoint/2010/main" val="1531755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rostokąt 3">
            <a:extLst>
              <a:ext uri="{FF2B5EF4-FFF2-40B4-BE49-F238E27FC236}">
                <a16:creationId xmlns:a16="http://schemas.microsoft.com/office/drawing/2014/main" id="{5134A710-E9CD-4996-BF41-31F1D3595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017588"/>
            <a:ext cx="741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Zadanie wdrożeniowe nr 1                        MP/W1  </a:t>
            </a:r>
            <a:endParaRPr lang="pl-PL" altLang="pl-PL" sz="19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99" name="Prostokąt 1">
            <a:extLst>
              <a:ext uri="{FF2B5EF4-FFF2-40B4-BE49-F238E27FC236}">
                <a16:creationId xmlns:a16="http://schemas.microsoft.com/office/drawing/2014/main" id="{2CB72F44-4B62-4040-8F1E-85EBA1D3F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133600"/>
            <a:ext cx="85693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l-PL" altLang="pl-PL" dirty="0">
                <a:latin typeface="Open Sans"/>
              </a:rPr>
              <a:t>Zbierzcie informację od dyrektorów szkół/placówek, w jaki sposób                                     w szkołach/placówkach przez nich zarządzanych rozwijane są kompetencje kluczowe u uczniów. Przygotujcie prezentację zebranych informacji, w dowolnej formie (plakat, mapa myśli, prezentacja multimedialna, inne). Efektami swojej pracy podzielicie się na następnym spotkaniu/module szkoleniowym. </a:t>
            </a:r>
          </a:p>
          <a:p>
            <a:pPr algn="just"/>
            <a:r>
              <a:rPr lang="pl-PL" altLang="pl-PL" dirty="0">
                <a:latin typeface="Open Sans"/>
              </a:rPr>
              <a:t>Będą to 10-15-minutowe wystąpienia przedstawicieli poszczególnych samorządów.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18470230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rostokąt 3">
            <a:extLst>
              <a:ext uri="{FF2B5EF4-FFF2-40B4-BE49-F238E27FC236}">
                <a16:creationId xmlns:a16="http://schemas.microsoft.com/office/drawing/2014/main" id="{5134A710-E9CD-4996-BF41-31F1D3595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017588"/>
            <a:ext cx="741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Zadanie wdrożeniowe nr 1                       MP/W2  </a:t>
            </a:r>
            <a:endParaRPr lang="pl-PL" altLang="pl-PL" sz="19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99" name="Prostokąt 1">
            <a:extLst>
              <a:ext uri="{FF2B5EF4-FFF2-40B4-BE49-F238E27FC236}">
                <a16:creationId xmlns:a16="http://schemas.microsoft.com/office/drawing/2014/main" id="{2CB72F44-4B62-4040-8F1E-85EBA1D3F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133600"/>
            <a:ext cx="85693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l-PL" altLang="pl-PL" dirty="0">
                <a:latin typeface="Open Sans"/>
              </a:rPr>
              <a:t>Zbierzcie informację jak w Waszych Gminach rozwijane są kompetencje kluczowe.         Przygotujcie prezentację zebranych informacji, w dowolnej formie (plakat, mapa myśli, prezentacja multimedialna, inne). Efektami swojej pracy podzielicie się na następnym spotkaniu/module szkoleniowym. </a:t>
            </a:r>
          </a:p>
          <a:p>
            <a:pPr algn="just"/>
            <a:r>
              <a:rPr lang="pl-PL" altLang="pl-PL" dirty="0">
                <a:latin typeface="Open Sans"/>
              </a:rPr>
              <a:t>Będą to 10-15-minutowe wystąpienia przedstawicieli poszczególnych samorządów.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68082290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rostokąt 3">
            <a:extLst>
              <a:ext uri="{FF2B5EF4-FFF2-40B4-BE49-F238E27FC236}">
                <a16:creationId xmlns:a16="http://schemas.microsoft.com/office/drawing/2014/main" id="{FBC90B61-AF7B-4BA5-AF2A-246064433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017588"/>
            <a:ext cx="74168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230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 ogólny: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ea typeface="Calibri" panose="020F0502020204030204" pitchFamily="34" charset="0"/>
                <a:cs typeface="Times New Roman" panose="02020603050405020304" pitchFamily="18" charset="0"/>
              </a:rPr>
              <a:t>Tworzenie przestrzeni do wymiany doświadczeń i wzajemnego uczenia się od siebie. </a:t>
            </a:r>
            <a:endParaRPr lang="pl-PL" altLang="pl-PL" sz="19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47" name="Prostokąt 4">
            <a:extLst>
              <a:ext uri="{FF2B5EF4-FFF2-40B4-BE49-F238E27FC236}">
                <a16:creationId xmlns:a16="http://schemas.microsoft.com/office/drawing/2014/main" id="{F0256664-D0A6-4010-91D4-C362B132B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20938"/>
            <a:ext cx="619125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230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 szczegółowe:</a:t>
            </a:r>
          </a:p>
          <a:p>
            <a:pPr algn="just" eaLnBrk="1" hangingPunct="1">
              <a:spcBef>
                <a:spcPts val="1200"/>
              </a:spcBef>
              <a:buFontTx/>
              <a:buNone/>
            </a:pPr>
            <a:r>
              <a:rPr lang="pl-PL" alt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Uczestnik szkolenia: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1800">
                <a:ea typeface="Calibri" panose="020F0502020204030204" pitchFamily="34" charset="0"/>
                <a:cs typeface="Times New Roman" panose="02020603050405020304" pitchFamily="18" charset="0"/>
              </a:rPr>
              <a:t>prezentuje efekty zadania wdrożeniowego,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1800">
                <a:ea typeface="Calibri" panose="020F0502020204030204" pitchFamily="34" charset="0"/>
                <a:cs typeface="Times New Roman" panose="02020603050405020304" pitchFamily="18" charset="0"/>
              </a:rPr>
              <a:t>dokonuje refleksji w odniesieniu do własnych doświadczeń oraz doświadczeń innych uczestników,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1800">
                <a:ea typeface="Calibri" panose="020F0502020204030204" pitchFamily="34" charset="0"/>
                <a:cs typeface="Times New Roman" panose="02020603050405020304" pitchFamily="18" charset="0"/>
              </a:rPr>
              <a:t>wybiera działania, które uważa za wartościowe do wdrożenia w swojej gminie/mieście/powiecie.</a:t>
            </a:r>
          </a:p>
          <a:p>
            <a:pPr algn="just" eaLnBrk="1" hangingPunct="1">
              <a:spcBef>
                <a:spcPts val="120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8" name="Obraz 5">
            <a:extLst>
              <a:ext uri="{FF2B5EF4-FFF2-40B4-BE49-F238E27FC236}">
                <a16:creationId xmlns:a16="http://schemas.microsoft.com/office/drawing/2014/main" id="{DE18EE22-7944-4DC4-B891-5CBF87A19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2032000"/>
            <a:ext cx="259715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91989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4B4485A-B724-4CA8-BDCF-26D135EB646C}"/>
              </a:ext>
            </a:extLst>
          </p:cNvPr>
          <p:cNvGraphicFramePr/>
          <p:nvPr>
            <p:extLst/>
          </p:nvPr>
        </p:nvGraphicFramePr>
        <p:xfrm>
          <a:off x="700510" y="1268760"/>
          <a:ext cx="806489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48CA7B50-B7A5-466B-8D64-317464F95E0D}"/>
              </a:ext>
            </a:extLst>
          </p:cNvPr>
          <p:cNvSpPr txBox="1"/>
          <p:nvPr/>
        </p:nvSpPr>
        <p:spPr>
          <a:xfrm>
            <a:off x="1043608" y="332656"/>
            <a:ext cx="60483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3600" b="1" dirty="0">
                <a:solidFill>
                  <a:srgbClr val="0070C0"/>
                </a:solidFill>
                <a:latin typeface="+mj-lt"/>
              </a:rPr>
              <a:t>Jak będziemy pracować ?</a:t>
            </a:r>
          </a:p>
        </p:txBody>
      </p:sp>
    </p:spTree>
    <p:extLst>
      <p:ext uri="{BB962C8B-B14F-4D97-AF65-F5344CB8AC3E}">
        <p14:creationId xmlns:p14="http://schemas.microsoft.com/office/powerpoint/2010/main" val="427048937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upa 3">
            <a:extLst>
              <a:ext uri="{FF2B5EF4-FFF2-40B4-BE49-F238E27FC236}">
                <a16:creationId xmlns:a16="http://schemas.microsoft.com/office/drawing/2014/main" id="{523EEF08-4D76-455D-B05C-37322A4C9689}"/>
              </a:ext>
            </a:extLst>
          </p:cNvPr>
          <p:cNvGrpSpPr>
            <a:grpSpLocks/>
          </p:cNvGrpSpPr>
          <p:nvPr/>
        </p:nvGrpSpPr>
        <p:grpSpPr bwMode="auto">
          <a:xfrm>
            <a:off x="1259632" y="1772816"/>
            <a:ext cx="7058025" cy="2436813"/>
            <a:chOff x="3028793" y="1532"/>
            <a:chExt cx="2025653" cy="985468"/>
          </a:xfrm>
        </p:grpSpPr>
        <p:sp>
          <p:nvSpPr>
            <p:cNvPr id="5" name="Prostokąt: zaokrąglone rogi 4">
              <a:extLst>
                <a:ext uri="{FF2B5EF4-FFF2-40B4-BE49-F238E27FC236}">
                  <a16:creationId xmlns:a16="http://schemas.microsoft.com/office/drawing/2014/main" id="{ED90C623-F1C7-4FF0-AA11-9D0783C02E46}"/>
                </a:ext>
              </a:extLst>
            </p:cNvPr>
            <p:cNvSpPr/>
            <p:nvPr/>
          </p:nvSpPr>
          <p:spPr>
            <a:xfrm>
              <a:off x="3028793" y="1532"/>
              <a:ext cx="2025653" cy="98546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rostokąt: zaokrąglone rogi 4">
              <a:extLst>
                <a:ext uri="{FF2B5EF4-FFF2-40B4-BE49-F238E27FC236}">
                  <a16:creationId xmlns:a16="http://schemas.microsoft.com/office/drawing/2014/main" id="{3A4DB35C-A687-4DF2-9DF8-7550901579A9}"/>
                </a:ext>
              </a:extLst>
            </p:cNvPr>
            <p:cNvSpPr txBox="1"/>
            <p:nvPr/>
          </p:nvSpPr>
          <p:spPr>
            <a:xfrm>
              <a:off x="3077088" y="1532"/>
              <a:ext cx="1929063" cy="889168"/>
            </a:xfrm>
            <a:prstGeom prst="rect">
              <a:avLst/>
            </a:prstGeom>
            <a:solidFill>
              <a:schemeClr val="accent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sz="4000" dirty="0"/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sz="4000" dirty="0"/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4000" dirty="0"/>
                <a:t>Fakty 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i="1" dirty="0"/>
                <a:t>Jak rozwijane są kompetencje kluczowe uczniów?</a:t>
              </a:r>
              <a:endParaRPr lang="pl-PL" dirty="0"/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sz="4000" dirty="0"/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6774180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a 3">
            <a:extLst>
              <a:ext uri="{FF2B5EF4-FFF2-40B4-BE49-F238E27FC236}">
                <a16:creationId xmlns:a16="http://schemas.microsoft.com/office/drawing/2014/main" id="{0DE16858-A424-470B-ADC0-46D3E5503E3E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908050"/>
            <a:ext cx="7777162" cy="4897438"/>
            <a:chOff x="4300279" y="1631501"/>
            <a:chExt cx="2742620" cy="985468"/>
          </a:xfrm>
        </p:grpSpPr>
        <p:sp>
          <p:nvSpPr>
            <p:cNvPr id="5" name="Prostokąt: zaokrąglone rogi 4">
              <a:extLst>
                <a:ext uri="{FF2B5EF4-FFF2-40B4-BE49-F238E27FC236}">
                  <a16:creationId xmlns:a16="http://schemas.microsoft.com/office/drawing/2014/main" id="{0B9E9806-76B7-4FA2-A220-316A3DAE0A1A}"/>
                </a:ext>
              </a:extLst>
            </p:cNvPr>
            <p:cNvSpPr/>
            <p:nvPr/>
          </p:nvSpPr>
          <p:spPr>
            <a:xfrm>
              <a:off x="4300279" y="1631501"/>
              <a:ext cx="2742620" cy="98546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-11274"/>
                <a:lumOff val="11272"/>
                <a:alphaOff val="0"/>
              </a:schemeClr>
            </a:fillRef>
            <a:effectRef idx="0">
              <a:schemeClr val="accent6">
                <a:shade val="80000"/>
                <a:hueOff val="0"/>
                <a:satOff val="-11274"/>
                <a:lumOff val="1127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rostokąt: zaokrąglone rogi 4">
              <a:extLst>
                <a:ext uri="{FF2B5EF4-FFF2-40B4-BE49-F238E27FC236}">
                  <a16:creationId xmlns:a16="http://schemas.microsoft.com/office/drawing/2014/main" id="{84460735-C2B4-40B3-9FFB-0111683425B4}"/>
                </a:ext>
              </a:extLst>
            </p:cNvPr>
            <p:cNvSpPr txBox="1"/>
            <p:nvPr/>
          </p:nvSpPr>
          <p:spPr>
            <a:xfrm>
              <a:off x="4348425" y="1679736"/>
              <a:ext cx="2646329" cy="888997"/>
            </a:xfrm>
            <a:prstGeom prst="rect">
              <a:avLst/>
            </a:prstGeom>
            <a:solidFill>
              <a:schemeClr val="accent3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4000" dirty="0"/>
                <a:t>Emocja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sz="4000" dirty="0"/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sz="4000" dirty="0"/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sz="4000" dirty="0"/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4000" dirty="0"/>
                <a:t> 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dirty="0"/>
            </a:p>
          </p:txBody>
        </p:sp>
      </p:grpSp>
      <p:sp>
        <p:nvSpPr>
          <p:cNvPr id="12291" name="Prostokąt 1">
            <a:extLst>
              <a:ext uri="{FF2B5EF4-FFF2-40B4-BE49-F238E27FC236}">
                <a16:creationId xmlns:a16="http://schemas.microsoft.com/office/drawing/2014/main" id="{FC78BC0D-B459-4E64-B6FD-BCB170C91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111375"/>
            <a:ext cx="67691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 i="1">
                <a:solidFill>
                  <a:schemeClr val="bg1"/>
                </a:solidFill>
              </a:rPr>
              <a:t>Z czego jesteście zadowoleni 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i="1">
                <a:solidFill>
                  <a:schemeClr val="bg1"/>
                </a:solidFill>
              </a:rPr>
              <a:t>Co poszło inaczej niż planowaliście ?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i="1">
                <a:solidFill>
                  <a:schemeClr val="bg1"/>
                </a:solidFill>
              </a:rPr>
              <a:t>Jakie refleksje Wam towarzyszą po wzajemnym poznaniu doświadczeń?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i="1">
                <a:solidFill>
                  <a:schemeClr val="bg1"/>
                </a:solidFill>
              </a:rPr>
              <a:t>Co Was zainspirowało / zaskoczyło pozytywnie?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i="1">
                <a:solidFill>
                  <a:schemeClr val="bg1"/>
                </a:solidFill>
              </a:rPr>
              <a:t>W jaki sposób wykorzystacie zebrane informacje?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i="1">
                <a:solidFill>
                  <a:schemeClr val="bg1"/>
                </a:solidFill>
              </a:rPr>
              <a:t>Które działania ukierunkowane  na rozwój  kompetencji  kluczowych wydają się Wam szczególnie ciekawe?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i="1">
                <a:solidFill>
                  <a:schemeClr val="bg1"/>
                </a:solidFill>
              </a:rPr>
              <a:t>Na jakie trudności napotykaliście podczas wykonywania zadania?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5072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upa 3">
            <a:extLst>
              <a:ext uri="{FF2B5EF4-FFF2-40B4-BE49-F238E27FC236}">
                <a16:creationId xmlns:a16="http://schemas.microsoft.com/office/drawing/2014/main" id="{3798D838-3688-4CB2-979C-DB8C2E4C816C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1196975"/>
            <a:ext cx="7775575" cy="3816350"/>
            <a:chOff x="2822193" y="3261470"/>
            <a:chExt cx="2438853" cy="985468"/>
          </a:xfrm>
          <a:solidFill>
            <a:schemeClr val="accent4"/>
          </a:solidFill>
        </p:grpSpPr>
        <p:sp>
          <p:nvSpPr>
            <p:cNvPr id="5" name="Prostokąt: zaokrąglone rogi 4">
              <a:extLst>
                <a:ext uri="{FF2B5EF4-FFF2-40B4-BE49-F238E27FC236}">
                  <a16:creationId xmlns:a16="http://schemas.microsoft.com/office/drawing/2014/main" id="{808A1292-80CE-4ED5-90E6-CD9EDE6A9D9B}"/>
                </a:ext>
              </a:extLst>
            </p:cNvPr>
            <p:cNvSpPr/>
            <p:nvPr/>
          </p:nvSpPr>
          <p:spPr>
            <a:xfrm>
              <a:off x="2822193" y="3261470"/>
              <a:ext cx="2438853" cy="98546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-22547"/>
                <a:lumOff val="22543"/>
                <a:alphaOff val="0"/>
              </a:schemeClr>
            </a:fillRef>
            <a:effectRef idx="0">
              <a:schemeClr val="accent6">
                <a:shade val="80000"/>
                <a:hueOff val="0"/>
                <a:satOff val="-22547"/>
                <a:lumOff val="225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rostokąt: zaokrąglone rogi 4">
              <a:extLst>
                <a:ext uri="{FF2B5EF4-FFF2-40B4-BE49-F238E27FC236}">
                  <a16:creationId xmlns:a16="http://schemas.microsoft.com/office/drawing/2014/main" id="{61243FAA-271C-4E71-BCDA-3D888068037E}"/>
                </a:ext>
              </a:extLst>
            </p:cNvPr>
            <p:cNvSpPr txBox="1"/>
            <p:nvPr/>
          </p:nvSpPr>
          <p:spPr>
            <a:xfrm>
              <a:off x="2870492" y="3309432"/>
              <a:ext cx="2342255" cy="8895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4000" dirty="0"/>
                <a:t>Rozwiązania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sz="4000" dirty="0"/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1600" dirty="0"/>
                <a:t> </a:t>
              </a:r>
              <a:r>
                <a:rPr lang="pl-PL" i="1" dirty="0"/>
                <a:t>Czego nauczyło nas to doświadczenie?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dirty="0"/>
                <a:t>Czego, na podstawie tego zadania,  dowiedzieliście się?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dirty="0"/>
                <a:t>Jaka nauka na przyszłość z tego płynie?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77437079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szablon Radom">
  <a:themeElements>
    <a:clrScheme name="VULCAN jst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4177C7"/>
      </a:hlink>
      <a:folHlink>
        <a:srgbClr val="6B81B1"/>
      </a:folHlink>
    </a:clrScheme>
    <a:fontScheme name="Projekt domyślny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142C62"/>
        </a:dk2>
        <a:lt2>
          <a:srgbClr val="CED9E0"/>
        </a:lt2>
        <a:accent1>
          <a:srgbClr val="4F87C5"/>
        </a:accent1>
        <a:accent2>
          <a:srgbClr val="C33D50"/>
        </a:accent2>
        <a:accent3>
          <a:srgbClr val="FFFFFF"/>
        </a:accent3>
        <a:accent4>
          <a:srgbClr val="000000"/>
        </a:accent4>
        <a:accent5>
          <a:srgbClr val="B2C3DF"/>
        </a:accent5>
        <a:accent6>
          <a:srgbClr val="B03648"/>
        </a:accent6>
        <a:hlink>
          <a:srgbClr val="94B03A"/>
        </a:hlink>
        <a:folHlink>
          <a:srgbClr val="E9A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kaz2" id="{D746D7F7-8E4F-4F89-9053-461525DB38BA}" vid="{ABACC668-6346-42C8-8BF2-FA9234A877C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MEN slaskie v2</Template>
  <TotalTime>9</TotalTime>
  <Words>365</Words>
  <Application>Microsoft Office PowerPoint</Application>
  <PresentationFormat>Pokaz na ekranie (4:3)</PresentationFormat>
  <Paragraphs>69</Paragraphs>
  <Slides>12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Arial</vt:lpstr>
      <vt:lpstr>Calibri</vt:lpstr>
      <vt:lpstr>Open Sans</vt:lpstr>
      <vt:lpstr>Tahoma</vt:lpstr>
      <vt:lpstr>Times New Roman</vt:lpstr>
      <vt:lpstr>Wingdings</vt:lpstr>
      <vt:lpstr>szablon Radom</vt:lpstr>
      <vt:lpstr>Projekt realizowany pod nadzorem Ministerstwa Edukacji Narodowej    VULCAN kompetencji  w ŚLĄSKICH SAMORZĄDACH</vt:lpstr>
      <vt:lpstr>Omówienie zadania wdrożeniowego  Moduł 2  Prezentacje przygotowano na podstawie materiałów z projektu pilotażowego „Wsparcie kadry jednostek samorządu terytorialnego w zarządzaniu oświatą ukierunkowanym na rozwój szkół i kompetencji kluczowych uczniów” współfinansowanego przez Unię Europejską w ramach środków Europejskiego Funduszu Społecznego, realizowanego przez Ośrodek Rozwoju Edukacji.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realizowany pod nadzorem Ministerstwa Edukacji Narodowej    VULCAN kompetencji  w ŚLĄSKICH SAMORZĄDACH</dc:title>
  <dc:creator>Dorota Tomaszewicz</dc:creator>
  <cp:lastModifiedBy>Kinga Skrzyniarz</cp:lastModifiedBy>
  <cp:revision>4</cp:revision>
  <dcterms:created xsi:type="dcterms:W3CDTF">2018-03-23T16:36:21Z</dcterms:created>
  <dcterms:modified xsi:type="dcterms:W3CDTF">2018-05-23T07:34:34Z</dcterms:modified>
</cp:coreProperties>
</file>